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DDB01AC8.xml" ContentType="application/vnd.ms-powerpoint.comments+xml"/>
  <Override PartName="/ppt/comments/modernComment_105_38E1E1C2.xml" ContentType="application/vnd.ms-powerpoint.comments+xml"/>
  <Override PartName="/ppt/comments/modernComment_10E_E0A0E64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61" r:id="rId6"/>
    <p:sldId id="269" r:id="rId7"/>
    <p:sldId id="270" r:id="rId8"/>
    <p:sldId id="271" r:id="rId9"/>
    <p:sldId id="272" r:id="rId10"/>
    <p:sldId id="263" r:id="rId11"/>
    <p:sldId id="264" r:id="rId12"/>
    <p:sldId id="265" r:id="rId13"/>
    <p:sldId id="266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6F975-35A4-6E78-41C8-044C8751C323}" name="Sciara  Lorenzo" initials="LS" userId="S::S303462@studenti.polito.it::49cc083f-50ef-46e5-9e49-b89c61f7e0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B8"/>
    <a:srgbClr val="00A36C"/>
    <a:srgbClr val="00726A"/>
    <a:srgbClr val="00264D"/>
    <a:srgbClr val="004039"/>
    <a:srgbClr val="00A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9" d="100"/>
          <a:sy n="39" d="100"/>
        </p:scale>
        <p:origin x="170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1_DDB01A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3BE63F-9856-4C29-AD25-6D09E2D09FF9}" authorId="{20B6F975-35A4-6E78-41C8-044C8751C323}" created="2024-03-30T12:17:55.546">
    <pc:sldMkLst xmlns:pc="http://schemas.microsoft.com/office/powerpoint/2013/main/command">
      <pc:docMk/>
      <pc:sldMk cId="3719305928" sldId="257"/>
    </pc:sldMkLst>
    <p188:txBody>
      <a:bodyPr/>
      <a:lstStyle/>
      <a:p>
        <a:r>
          <a:rPr lang="en-GB"/>
          <a:t>High cots and development time
7 years from idea to production. </a:t>
        </a:r>
      </a:p>
    </p188:txBody>
  </p188:cm>
</p188:cmLst>
</file>

<file path=ppt/comments/modernComment_105_38E1E1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56AB3E-6CD1-4B06-B71E-F2FCDF4F49CB}" authorId="{20B6F975-35A4-6E78-41C8-044C8751C323}" created="2024-03-30T12:18:12.354">
    <pc:sldMkLst xmlns:pc="http://schemas.microsoft.com/office/powerpoint/2013/main/command">
      <pc:docMk/>
      <pc:sldMk cId="954327490" sldId="261"/>
    </pc:sldMkLst>
    <p188:txBody>
      <a:bodyPr/>
      <a:lstStyle/>
      <a:p>
        <a:r>
          <a:rPr lang="en-GB"/>
          <a:t>Car like smarphones</a:t>
        </a:r>
      </a:p>
    </p188:txBody>
  </p188:cm>
</p188:cmLst>
</file>

<file path=ppt/comments/modernComment_10E_E0A0E6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8119E3-D7EF-400B-B743-66CDAAC097ED}" authorId="{20B6F975-35A4-6E78-41C8-044C8751C323}" created="2024-03-30T12:26:30.872">
    <pc:sldMkLst xmlns:pc="http://schemas.microsoft.com/office/powerpoint/2013/main/command">
      <pc:docMk/>
      <pc:sldMk cId="3768641088" sldId="270"/>
    </pc:sldMkLst>
    <p188:txBody>
      <a:bodyPr/>
      <a:lstStyle/>
      <a:p>
        <a:r>
          <a:rPr lang="en-GB"/>
          <a:t>ISO to respect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87AF-F74A-A452-6241-F164D4716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998A4-24BD-6FB6-1AA6-B412D2D54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55C8E-C4D8-0A5A-5E4B-A430BEB5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D8AA-D9D8-21E2-6DBE-07B113921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9437E-6F50-CCA1-79E5-251C9BF9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6757-BB00-5C5D-38FB-B733FCD0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129A0-3ECF-76EE-26A0-472102CB8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DA09-6D1B-C648-256F-B800C9A4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A682B-84E5-7DBE-C1C6-FB8E4D55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7AEDF-050E-D919-E809-8E29156C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F41FC-ACE4-133A-A28F-3A2C9E727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A9A64-F429-BB61-8884-B2A7AF76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0C7AF-A517-792F-6CF1-103E8854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E0015-5761-6188-8652-3F2CCC0E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D7E25-C44D-B977-7F8B-9A9ED3BB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57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0221-0608-6FBC-A5FE-BAF86655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29420-D8AA-3D21-A10B-76C2D1051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0827-5DAF-E619-ACB7-9C015468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198C6-4362-7449-3A32-2FB8E596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5527-9A4C-AE48-0C07-39992BAB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05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5C97-9F86-3352-AA58-2C8E272D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A1A49-F375-398F-9596-E36BA960F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2E67E-687E-16AB-4375-BE41EFC7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12BCD-C915-B527-3FFF-E5E527D3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C928D-F73E-0A3B-E145-1D52E889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16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7953-AC8E-3716-219D-999BCD0F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627E-EA2B-0DDF-AF42-A5620FD9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08FA7-E09E-0EF9-A6AD-E2D365261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DE287-1C25-43C5-224B-7C622F4D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47637-75A0-92A1-70BE-2BF4119E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F8004-2534-346C-4AB5-C567759F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6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5FD5-9A73-AB91-B5F9-D39AEBAA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7ED72-2954-AD5A-B369-E5F320E1E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80CA2-82BA-4900-8AFD-DF538929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9BCB1-A382-351A-3C3B-E1BC9C2B5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A5A82-09B4-A8A9-0E26-5697B3D87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10A4B-BA46-DEFC-B84E-DFD2AF95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A6D2DD-B7B7-C5FC-747F-77CC5F79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96CC8-D769-C59B-9003-94B08420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1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37A-A514-97BF-5858-2216ED6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4F799-EDC0-5AD5-AA9C-1258DED0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6E2D1-F2C4-16D2-F6D3-D33A0BCF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EE201-759A-6E44-C941-F69F1BD5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1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053DC-6CEB-F7C4-4421-0ECE0F4E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3A147-1E00-2A63-2BA6-82C28AFC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D9035-C183-89CC-70AC-E5AC8B88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06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6A5E-4B2D-E745-FC57-9AF5A196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75092-5367-E4BF-353D-48E511759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EDC2A-7570-F768-AA38-1DC717D04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957AB-9D19-D6AD-9B2D-54F1FF8F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F3FE2-8903-EB2A-F4F4-F45D602E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7B1CD-EBFA-812A-C1D9-4B622E97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5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79AA-37AB-2BC4-736A-13ED5339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1045E-4ED4-5D06-7840-CE4F4FC15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375B0-9628-2A62-2626-192A7D8E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93BA8-A02B-64E9-6082-28ADD6E5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8B80E-B021-1A6B-2610-4455B7AF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FB00B-9DAE-B9DE-CCFD-50E68223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32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43CCF-7E30-270C-CA88-9A2BAED8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BEA2B-3A9B-8366-8488-370C83B65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22652-968C-A8D4-3E33-40F37062F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B43B49-8DD2-45CD-8320-A8CC7B302E14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5255D-C356-45E0-EC84-CF85E031C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3DF2-CBE7-CEB3-6071-C83E8CEB8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66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8.svg"/><Relationship Id="rId3" Type="http://schemas.microsoft.com/office/2017/06/relationships/model3d" Target="../media/model3d1.glb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microsoft.com/office/2018/10/relationships/comments" Target="../comments/modernComment_101_DDB01AC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11.svg"/><Relationship Id="rId7" Type="http://schemas.openxmlformats.org/officeDocument/2006/relationships/image" Target="../media/image13.png"/><Relationship Id="rId12" Type="http://schemas.openxmlformats.org/officeDocument/2006/relationships/image" Target="../media/image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microsoft.com/office/2017/06/relationships/model3d" Target="../media/model3d1.glb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1.svg"/><Relationship Id="rId3" Type="http://schemas.microsoft.com/office/2017/06/relationships/model3d" Target="../media/model3d1.glb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microsoft.com/office/2018/10/relationships/comments" Target="../comments/modernComment_105_38E1E1C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microsoft.com/office/2017/06/relationships/model3d" Target="../media/model3d2.glb"/><Relationship Id="rId10" Type="http://schemas.openxmlformats.org/officeDocument/2006/relationships/image" Target="../media/image20.svg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microsoft.com/office/2018/10/relationships/comments" Target="../comments/modernComment_10E_E0A0E640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20.svg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microsoft.com/office/2017/06/relationships/model3d" Target="../media/model3d2.glb"/><Relationship Id="rId10" Type="http://schemas.openxmlformats.org/officeDocument/2006/relationships/image" Target="../media/image20.svg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microsoft.com/office/2017/06/relationships/model3d" Target="../media/model3d2.glb"/><Relationship Id="rId10" Type="http://schemas.openxmlformats.org/officeDocument/2006/relationships/image" Target="../media/image20.svg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7567350" y="-416952"/>
            <a:ext cx="3710250" cy="678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9A49FA-18D4-34D3-4253-F2CEF57999EE}"/>
              </a:ext>
            </a:extLst>
          </p:cNvPr>
          <p:cNvSpPr txBox="1"/>
          <p:nvPr/>
        </p:nvSpPr>
        <p:spPr>
          <a:xfrm>
            <a:off x="109438" y="2011680"/>
            <a:ext cx="74579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Rethinking Automotive Software Development: </a:t>
            </a:r>
            <a:r>
              <a:rPr lang="en-GB" sz="3500" b="1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Exploring Software Defined Vehicle and its potential</a:t>
            </a:r>
            <a:endParaRPr lang="en-GB" sz="3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0F467-2D03-8807-823B-89FD69AF61ED}"/>
              </a:ext>
            </a:extLst>
          </p:cNvPr>
          <p:cNvSpPr txBox="1"/>
          <p:nvPr/>
        </p:nvSpPr>
        <p:spPr>
          <a:xfrm>
            <a:off x="109438" y="1545828"/>
            <a:ext cx="586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Master of Science in Computer Engineering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4ABC0B-E213-B6D4-7C9D-D2E92BA62C58}"/>
              </a:ext>
            </a:extLst>
          </p:cNvPr>
          <p:cNvCxnSpPr>
            <a:cxnSpLocks/>
          </p:cNvCxnSpPr>
          <p:nvPr/>
        </p:nvCxnSpPr>
        <p:spPr>
          <a:xfrm flipH="1">
            <a:off x="0" y="1955800"/>
            <a:ext cx="6512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94832-E0BE-2839-5EA6-79D23E88B2AE}"/>
              </a:ext>
            </a:extLst>
          </p:cNvPr>
          <p:cNvCxnSpPr>
            <a:cxnSpLocks/>
          </p:cNvCxnSpPr>
          <p:nvPr/>
        </p:nvCxnSpPr>
        <p:spPr>
          <a:xfrm flipH="1">
            <a:off x="0" y="3724920"/>
            <a:ext cx="6512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575B5E-8BAD-1CC1-DCF5-84205649F746}"/>
              </a:ext>
            </a:extLst>
          </p:cNvPr>
          <p:cNvSpPr txBox="1"/>
          <p:nvPr/>
        </p:nvSpPr>
        <p:spPr>
          <a:xfrm>
            <a:off x="109438" y="3836586"/>
            <a:ext cx="215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Candidate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Lorenzo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SCIARA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DBECE-9B9E-68BB-17B0-09395A2A1071}"/>
              </a:ext>
            </a:extLst>
          </p:cNvPr>
          <p:cNvSpPr txBox="1"/>
          <p:nvPr/>
        </p:nvSpPr>
        <p:spPr>
          <a:xfrm>
            <a:off x="3517483" y="3836586"/>
            <a:ext cx="2995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Supervisors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prof. Danilo Bazzanella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dott.sa Piera Limonet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F531B63B-53C0-D3F2-395E-4A5E5FE2379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20" y="5966370"/>
            <a:ext cx="1760657" cy="772880"/>
          </a:xfrm>
          <a:prstGeom prst="rect">
            <a:avLst/>
          </a:prstGeom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5975038"/>
            <a:ext cx="1760657" cy="7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8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2"/>
            <a:ext cx="4235777" cy="774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4041367" y="500856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BENEFITS</a:t>
            </a:r>
            <a:endParaRPr lang="en-GB" sz="3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917F9-CF86-22D7-6387-A2AABF4E4D4D}"/>
              </a:ext>
            </a:extLst>
          </p:cNvPr>
          <p:cNvSpPr txBox="1"/>
          <p:nvPr/>
        </p:nvSpPr>
        <p:spPr>
          <a:xfrm>
            <a:off x="3044236" y="1632971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Security</a:t>
            </a:r>
            <a:endParaRPr lang="en-GB" sz="3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8B4C5-451D-3EA1-01A6-DB0A34A37073}"/>
              </a:ext>
            </a:extLst>
          </p:cNvPr>
          <p:cNvSpPr txBox="1"/>
          <p:nvPr/>
        </p:nvSpPr>
        <p:spPr>
          <a:xfrm>
            <a:off x="2810609" y="2798058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Efficency</a:t>
            </a:r>
            <a:endParaRPr lang="en-GB" sz="3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BE3D6-74A2-2F52-6851-A909D46D7C01}"/>
              </a:ext>
            </a:extLst>
          </p:cNvPr>
          <p:cNvSpPr txBox="1"/>
          <p:nvPr/>
        </p:nvSpPr>
        <p:spPr>
          <a:xfrm>
            <a:off x="3370807" y="3963145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Durability</a:t>
            </a:r>
            <a:endParaRPr lang="en-GB" sz="3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I230 car black">
                <a:extLst>
                  <a:ext uri="{FF2B5EF4-FFF2-40B4-BE49-F238E27FC236}">
                    <a16:creationId xmlns:a16="http://schemas.microsoft.com/office/drawing/2014/main" id="{A79C9BBC-FC5F-8CC4-9AEC-98C061A70A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9967507"/>
                  </p:ext>
                </p:extLst>
              </p:nvPr>
            </p:nvGraphicFramePr>
            <p:xfrm>
              <a:off x="-6060891" y="1577534"/>
              <a:ext cx="5414569" cy="30165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414569" cy="3016553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9364150" ay="-2783722" az="-97311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4803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I230 car black">
                <a:extLst>
                  <a:ext uri="{FF2B5EF4-FFF2-40B4-BE49-F238E27FC236}">
                    <a16:creationId xmlns:a16="http://schemas.microsoft.com/office/drawing/2014/main" id="{A79C9BBC-FC5F-8CC4-9AEC-98C061A70A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060891" y="1577534"/>
                <a:ext cx="5414569" cy="301655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close up of a logo">
            <a:extLst>
              <a:ext uri="{FF2B5EF4-FFF2-40B4-BE49-F238E27FC236}">
                <a16:creationId xmlns:a16="http://schemas.microsoft.com/office/drawing/2014/main" id="{E0B8D393-8B1E-BCA1-446E-EB718DAF3C5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5975038"/>
            <a:ext cx="1760657" cy="764212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29160C1F-37AE-5494-F16B-55FA97047B6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348" y="5856288"/>
            <a:ext cx="2011429" cy="8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1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2"/>
            <a:ext cx="4235777" cy="774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118750"/>
            <a:ext cx="1760657" cy="764212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ECC6A631-1576-3757-1EBA-4AA7BBFC9C7E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5856288"/>
            <a:ext cx="2011429" cy="882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4041367" y="500856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CLOUD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04C71-23BA-F6F0-8AB1-210AE15DEDE7}"/>
              </a:ext>
            </a:extLst>
          </p:cNvPr>
          <p:cNvSpPr txBox="1"/>
          <p:nvPr/>
        </p:nvSpPr>
        <p:spPr>
          <a:xfrm>
            <a:off x="4107237" y="3454051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148218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2"/>
            <a:ext cx="4235777" cy="774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118750"/>
            <a:ext cx="1760657" cy="764212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ECC6A631-1576-3757-1EBA-4AA7BBFC9C7E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5856288"/>
            <a:ext cx="2011429" cy="882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4041367" y="500856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CONTRIBUTORS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D2B0D-8290-0789-5E3E-2D627D3028CC}"/>
              </a:ext>
            </a:extLst>
          </p:cNvPr>
          <p:cNvSpPr txBox="1"/>
          <p:nvPr/>
        </p:nvSpPr>
        <p:spPr>
          <a:xfrm>
            <a:off x="3436121" y="2220799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TCU simulator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FE84F-DD93-A1BA-2D89-83CD3B86FE5D}"/>
              </a:ext>
            </a:extLst>
          </p:cNvPr>
          <p:cNvSpPr txBox="1"/>
          <p:nvPr/>
        </p:nvSpPr>
        <p:spPr>
          <a:xfrm>
            <a:off x="3659796" y="3106865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AWS cloud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infrastructure</a:t>
            </a:r>
            <a:endParaRPr lang="it-IT" sz="3500" b="1" dirty="0">
              <a:solidFill>
                <a:schemeClr val="tx1">
                  <a:lumMod val="85000"/>
                  <a:lumOff val="15000"/>
                </a:schemeClr>
              </a:solidFill>
              <a:latin typeface="CMBX1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B1E2A-5630-0215-53C7-0277A4C94014}"/>
              </a:ext>
            </a:extLst>
          </p:cNvPr>
          <p:cNvSpPr txBox="1"/>
          <p:nvPr/>
        </p:nvSpPr>
        <p:spPr>
          <a:xfrm>
            <a:off x="3405641" y="4141985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Data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viewer</a:t>
            </a:r>
            <a:endParaRPr lang="it-IT" sz="3500" b="1" dirty="0">
              <a:solidFill>
                <a:schemeClr val="tx1">
                  <a:lumMod val="85000"/>
                  <a:lumOff val="15000"/>
                </a:schemeClr>
              </a:solidFill>
              <a:latin typeface="CMBX12"/>
            </a:endParaRPr>
          </a:p>
        </p:txBody>
      </p:sp>
    </p:spTree>
    <p:extLst>
      <p:ext uri="{BB962C8B-B14F-4D97-AF65-F5344CB8AC3E}">
        <p14:creationId xmlns:p14="http://schemas.microsoft.com/office/powerpoint/2010/main" val="164885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2"/>
            <a:ext cx="4235777" cy="774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118750"/>
            <a:ext cx="1760657" cy="764212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ECC6A631-1576-3757-1EBA-4AA7BBFC9C7E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5856288"/>
            <a:ext cx="2011429" cy="882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4041367" y="500856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FUTURE 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D2B0D-8290-0789-5E3E-2D627D3028CC}"/>
              </a:ext>
            </a:extLst>
          </p:cNvPr>
          <p:cNvSpPr txBox="1"/>
          <p:nvPr/>
        </p:nvSpPr>
        <p:spPr>
          <a:xfrm>
            <a:off x="3436121" y="2220799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Interact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eith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a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real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car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FE84F-DD93-A1BA-2D89-83CD3B86FE5D}"/>
              </a:ext>
            </a:extLst>
          </p:cNvPr>
          <p:cNvSpPr txBox="1"/>
          <p:nvPr/>
        </p:nvSpPr>
        <p:spPr>
          <a:xfrm>
            <a:off x="3659796" y="3106865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Study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hawkbit</a:t>
            </a:r>
            <a:endParaRPr lang="it-IT" sz="3500" b="1" dirty="0">
              <a:solidFill>
                <a:schemeClr val="tx1">
                  <a:lumMod val="85000"/>
                  <a:lumOff val="15000"/>
                </a:schemeClr>
              </a:solidFill>
              <a:latin typeface="CMBX1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984445-C833-BF2C-486F-3610F6022EDF}"/>
              </a:ext>
            </a:extLst>
          </p:cNvPr>
          <p:cNvSpPr txBox="1"/>
          <p:nvPr/>
        </p:nvSpPr>
        <p:spPr>
          <a:xfrm>
            <a:off x="3315807" y="4772927"/>
            <a:ext cx="7457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Integrate the work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done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for SDV with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other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IT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vehicle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978971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2"/>
            <a:ext cx="4235777" cy="774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118750"/>
            <a:ext cx="1760657" cy="76421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49F11D4-B530-12AD-F2D7-15A82FE4D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0" t="41172" r="50499" b="40043"/>
          <a:stretch/>
        </p:blipFill>
        <p:spPr bwMode="auto">
          <a:xfrm>
            <a:off x="7099726" y="-416952"/>
            <a:ext cx="4235777" cy="774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C83705-D531-A577-C6FE-6845E68509AC}"/>
              </a:ext>
            </a:extLst>
          </p:cNvPr>
          <p:cNvSpPr txBox="1"/>
          <p:nvPr/>
        </p:nvSpPr>
        <p:spPr>
          <a:xfrm>
            <a:off x="2224839" y="2107214"/>
            <a:ext cx="7457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/>
              <a:t>Thanks for the </a:t>
            </a:r>
            <a:r>
              <a:rPr lang="it-IT" sz="3500" b="1" dirty="0" err="1"/>
              <a:t>attention</a:t>
            </a:r>
            <a:endParaRPr lang="it-IT" sz="3500" b="1" dirty="0"/>
          </a:p>
          <a:p>
            <a:pPr algn="ctr"/>
            <a:r>
              <a:rPr lang="it-IT" sz="3500" b="1" dirty="0" err="1"/>
              <a:t>Any</a:t>
            </a:r>
            <a:r>
              <a:rPr lang="it-IT" sz="3500" b="1" dirty="0"/>
              <a:t> </a:t>
            </a:r>
            <a:r>
              <a:rPr lang="it-IT" sz="3500" b="1" dirty="0" err="1"/>
              <a:t>questions</a:t>
            </a:r>
            <a:r>
              <a:rPr lang="it-IT" sz="3500" b="1" dirty="0"/>
              <a:t>?</a:t>
            </a:r>
            <a:endParaRPr lang="en-GB" sz="3500" b="1" dirty="0"/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27ED4FD6-6A6D-072F-0944-718EFD4F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5856288"/>
            <a:ext cx="2011429" cy="8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647813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A</a:t>
            </a:r>
            <a:r>
              <a:rPr lang="en-GB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GENDA</a:t>
            </a:r>
            <a:endParaRPr lang="en-GB" sz="3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ar character">
                <a:extLst>
                  <a:ext uri="{FF2B5EF4-FFF2-40B4-BE49-F238E27FC236}">
                    <a16:creationId xmlns:a16="http://schemas.microsoft.com/office/drawing/2014/main" id="{2FCB6DBC-DBBB-BA6E-CE53-A6AA25F05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4209495"/>
                  </p:ext>
                </p:extLst>
              </p:nvPr>
            </p:nvGraphicFramePr>
            <p:xfrm>
              <a:off x="13152808" y="1638623"/>
              <a:ext cx="4514037" cy="35807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14037" cy="3580754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13262" ay="-2867711" az="-16564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94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ar character">
                <a:extLst>
                  <a:ext uri="{FF2B5EF4-FFF2-40B4-BE49-F238E27FC236}">
                    <a16:creationId xmlns:a16="http://schemas.microsoft.com/office/drawing/2014/main" id="{2FCB6DBC-DBBB-BA6E-CE53-A6AA25F05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52808" y="1638623"/>
                <a:ext cx="4514037" cy="358075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FA1CEF3F-4BBE-37CB-96C1-4DA748A63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1"/>
            <a:ext cx="4212518" cy="769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C8CB4992-356A-8B57-0A53-9632BD4950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6" name="Picture 15" descr="A close up of a logo">
            <a:extLst>
              <a:ext uri="{FF2B5EF4-FFF2-40B4-BE49-F238E27FC236}">
                <a16:creationId xmlns:a16="http://schemas.microsoft.com/office/drawing/2014/main" id="{6D47E412-C925-9C80-8D40-599E50D9595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7" name="Graphic 16" descr="Cmd Terminal with solid fill">
            <a:extLst>
              <a:ext uri="{FF2B5EF4-FFF2-40B4-BE49-F238E27FC236}">
                <a16:creationId xmlns:a16="http://schemas.microsoft.com/office/drawing/2014/main" id="{52BA5996-445A-0309-15A6-F50C90004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34256" y="533629"/>
            <a:ext cx="723689" cy="723689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19EF6C0A-FBD9-EED0-F8D7-C40365C515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581414" y="310032"/>
            <a:ext cx="1667910" cy="16679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166E74-4626-2D95-605F-6730CE2A4FA2}"/>
              </a:ext>
            </a:extLst>
          </p:cNvPr>
          <p:cNvSpPr txBox="1"/>
          <p:nvPr/>
        </p:nvSpPr>
        <p:spPr>
          <a:xfrm>
            <a:off x="12608830" y="276613"/>
            <a:ext cx="197258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9F40EC-A732-E51E-D4EC-44A723DB7113}"/>
              </a:ext>
            </a:extLst>
          </p:cNvPr>
          <p:cNvSpPr txBox="1"/>
          <p:nvPr/>
        </p:nvSpPr>
        <p:spPr>
          <a:xfrm>
            <a:off x="14208786" y="-243966"/>
            <a:ext cx="241316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</p:spTree>
    <p:extLst>
      <p:ext uri="{BB962C8B-B14F-4D97-AF65-F5344CB8AC3E}">
        <p14:creationId xmlns:p14="http://schemas.microsoft.com/office/powerpoint/2010/main" val="28832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517185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b="1" i="0" u="none" strike="noStrike" baseline="0" dirty="0">
                <a:solidFill>
                  <a:srgbClr val="005CB8"/>
                </a:solidFill>
                <a:latin typeface="CMBX12"/>
              </a:rPr>
              <a:t>AUTOMOTIVE CONTEXT</a:t>
            </a:r>
            <a:endParaRPr lang="en-GB" sz="3500" b="1" dirty="0">
              <a:solidFill>
                <a:srgbClr val="005CB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5945A-36E0-6B31-7E2D-57D26973781D}"/>
              </a:ext>
            </a:extLst>
          </p:cNvPr>
          <p:cNvSpPr txBox="1"/>
          <p:nvPr/>
        </p:nvSpPr>
        <p:spPr>
          <a:xfrm>
            <a:off x="428004" y="1366751"/>
            <a:ext cx="11282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005CB8"/>
                </a:solidFill>
              </a:rPr>
              <a:t>In the past  automotive industry software  production was always considered secondary to the mechanical ones.   </a:t>
            </a:r>
            <a:endParaRPr lang="it-IT" sz="2500" b="1" dirty="0">
              <a:solidFill>
                <a:srgbClr val="005CB8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5435595"/>
                  </p:ext>
                </p:extLst>
              </p:nvPr>
            </p:nvGraphicFramePr>
            <p:xfrm>
              <a:off x="4661667" y="4577127"/>
              <a:ext cx="3578783" cy="17132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8783" cy="171324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6065" ay="-5087535" az="18597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546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1667" y="4577127"/>
                <a:ext cx="3578783" cy="171324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97C813-721E-24D9-81F1-DFF6B33C0F49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BD7971-A0A6-88F3-A47E-B8825EFB082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2" name="Picture 11" descr="A close up of a logo">
            <a:extLst>
              <a:ext uri="{FF2B5EF4-FFF2-40B4-BE49-F238E27FC236}">
                <a16:creationId xmlns:a16="http://schemas.microsoft.com/office/drawing/2014/main" id="{E8A3F364-2999-320C-6D65-8BD31EFABD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88E92D7-67B8-90B2-6BCF-0B2BBB75F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-4152829" y="-416951"/>
            <a:ext cx="3719427" cy="679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16" name="Graphic 15" descr="Cmd Terminal with solid fill">
            <a:extLst>
              <a:ext uri="{FF2B5EF4-FFF2-40B4-BE49-F238E27FC236}">
                <a16:creationId xmlns:a16="http://schemas.microsoft.com/office/drawing/2014/main" id="{2CC7B54C-5545-887A-53B7-424D1E97B3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3805" y="3072269"/>
            <a:ext cx="500313" cy="500313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4BBD65B-0580-D0DF-E57E-DB41A696F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0334" y="2755925"/>
            <a:ext cx="1667910" cy="1667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7E4BD6-8A0D-5A38-6C9D-55044BAEA5AE}"/>
              </a:ext>
            </a:extLst>
          </p:cNvPr>
          <p:cNvSpPr txBox="1"/>
          <p:nvPr/>
        </p:nvSpPr>
        <p:spPr>
          <a:xfrm>
            <a:off x="4835162" y="2749104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8959B-4AE7-A8DB-505A-5F78E66083D9}"/>
              </a:ext>
            </a:extLst>
          </p:cNvPr>
          <p:cNvSpPr txBox="1"/>
          <p:nvPr/>
        </p:nvSpPr>
        <p:spPr>
          <a:xfrm>
            <a:off x="6435118" y="2228525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</p:spTree>
    <p:extLst>
      <p:ext uri="{BB962C8B-B14F-4D97-AF65-F5344CB8AC3E}">
        <p14:creationId xmlns:p14="http://schemas.microsoft.com/office/powerpoint/2010/main" val="371930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Processor outline">
            <a:extLst>
              <a:ext uri="{FF2B5EF4-FFF2-40B4-BE49-F238E27FC236}">
                <a16:creationId xmlns:a16="http://schemas.microsoft.com/office/drawing/2014/main" id="{E6A64546-6C93-4353-A795-BA630EF9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144" y="2549198"/>
            <a:ext cx="3435412" cy="3435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517185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b="1" i="0" u="none" strike="noStrike" baseline="0" dirty="0">
                <a:solidFill>
                  <a:srgbClr val="005CB8"/>
                </a:solidFill>
                <a:latin typeface="CMBX12"/>
              </a:rPr>
              <a:t>AUTOMOTIVE CONTEXT</a:t>
            </a:r>
            <a:endParaRPr lang="en-GB" sz="3500" b="1" dirty="0">
              <a:solidFill>
                <a:srgbClr val="005CB8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9137471"/>
                  </p:ext>
                </p:extLst>
              </p:nvPr>
            </p:nvGraphicFramePr>
            <p:xfrm>
              <a:off x="918783" y="4943693"/>
              <a:ext cx="2918432" cy="1397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18432" cy="1397122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6065" ay="-5087535" az="18597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0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8783" y="4943693"/>
                <a:ext cx="2918432" cy="1397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I230 car black">
                <a:extLst>
                  <a:ext uri="{FF2B5EF4-FFF2-40B4-BE49-F238E27FC236}">
                    <a16:creationId xmlns:a16="http://schemas.microsoft.com/office/drawing/2014/main" id="{CE18D81A-BDB1-A246-EFBF-5BB06A6528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943355" y="1425640"/>
              <a:ext cx="5276357" cy="289196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276357" cy="2891962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907731" ay="-2609343" az="-63241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480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I230 car black">
                <a:extLst>
                  <a:ext uri="{FF2B5EF4-FFF2-40B4-BE49-F238E27FC236}">
                    <a16:creationId xmlns:a16="http://schemas.microsoft.com/office/drawing/2014/main" id="{CE18D81A-BDB1-A246-EFBF-5BB06A6528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43355" y="1425640"/>
                <a:ext cx="5276357" cy="2891962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97C813-721E-24D9-81F1-DFF6B33C0F49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BD7971-A0A6-88F3-A47E-B8825EFB0825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2" name="Picture 11" descr="A close up of a logo">
            <a:extLst>
              <a:ext uri="{FF2B5EF4-FFF2-40B4-BE49-F238E27FC236}">
                <a16:creationId xmlns:a16="http://schemas.microsoft.com/office/drawing/2014/main" id="{E8A3F364-2999-320C-6D65-8BD31EFABD5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6" name="Graphic 15" descr="Cmd Terminal with solid fill">
            <a:extLst>
              <a:ext uri="{FF2B5EF4-FFF2-40B4-BE49-F238E27FC236}">
                <a16:creationId xmlns:a16="http://schemas.microsoft.com/office/drawing/2014/main" id="{2CC7B54C-5545-887A-53B7-424D1E97B3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69318" y="3360284"/>
            <a:ext cx="500313" cy="500313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4BBD65B-0580-D0DF-E57E-DB41A696F1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85847" y="3043940"/>
            <a:ext cx="1667910" cy="1667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7E4BD6-8A0D-5A38-6C9D-55044BAEA5AE}"/>
              </a:ext>
            </a:extLst>
          </p:cNvPr>
          <p:cNvSpPr txBox="1"/>
          <p:nvPr/>
        </p:nvSpPr>
        <p:spPr>
          <a:xfrm>
            <a:off x="1030675" y="3037119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8959B-4AE7-A8DB-505A-5F78E66083D9}"/>
              </a:ext>
            </a:extLst>
          </p:cNvPr>
          <p:cNvSpPr txBox="1"/>
          <p:nvPr/>
        </p:nvSpPr>
        <p:spPr>
          <a:xfrm>
            <a:off x="2630631" y="2516540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957C16-D160-74DB-A103-EB6CBC68D35C}"/>
              </a:ext>
            </a:extLst>
          </p:cNvPr>
          <p:cNvSpPr txBox="1"/>
          <p:nvPr/>
        </p:nvSpPr>
        <p:spPr>
          <a:xfrm>
            <a:off x="428004" y="1424849"/>
            <a:ext cx="11335991" cy="859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solidFill>
                  <a:srgbClr val="005CB8"/>
                </a:solidFill>
                <a:latin typeface="CMR10"/>
              </a:rPr>
              <a:t>The focus on the mechanical parts of the vehicle resulted in software being very dependent on the hardware</a:t>
            </a:r>
            <a:endParaRPr lang="it-IT" sz="2500" b="1" dirty="0">
              <a:solidFill>
                <a:srgbClr val="005CB8"/>
              </a:solidFill>
            </a:endParaRPr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D8150926-98AC-1186-F0DC-18E21ADA1468}"/>
              </a:ext>
            </a:extLst>
          </p:cNvPr>
          <p:cNvSpPr/>
          <p:nvPr/>
        </p:nvSpPr>
        <p:spPr>
          <a:xfrm>
            <a:off x="4858431" y="3085929"/>
            <a:ext cx="2413167" cy="1247064"/>
          </a:xfrm>
          <a:prstGeom prst="mathEqual">
            <a:avLst/>
          </a:prstGeom>
          <a:solidFill>
            <a:srgbClr val="005CB8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08023D70-09F2-3094-CAE9-FB8FA92111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57514" y="4277301"/>
            <a:ext cx="500313" cy="500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C15293-81DA-18F1-1DBD-FD20DE18F9EF}"/>
              </a:ext>
            </a:extLst>
          </p:cNvPr>
          <p:cNvSpPr txBox="1"/>
          <p:nvPr/>
        </p:nvSpPr>
        <p:spPr>
          <a:xfrm>
            <a:off x="9018871" y="3954136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EFE0-3AE6-6651-6CAC-D82D76400814}"/>
              </a:ext>
            </a:extLst>
          </p:cNvPr>
          <p:cNvSpPr txBox="1"/>
          <p:nvPr/>
        </p:nvSpPr>
        <p:spPr>
          <a:xfrm>
            <a:off x="8392266" y="2272199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302652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rgbClr val="005CB8"/>
                </a:solidFill>
                <a:latin typeface="CMBX12"/>
              </a:rPr>
              <a:t>SOFTWARE DEFINED VEHICLE</a:t>
            </a:r>
            <a:endParaRPr lang="en-GB" sz="3500" b="1" dirty="0">
              <a:solidFill>
                <a:srgbClr val="005CB8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ar character">
                <a:extLst>
                  <a:ext uri="{FF2B5EF4-FFF2-40B4-BE49-F238E27FC236}">
                    <a16:creationId xmlns:a16="http://schemas.microsoft.com/office/drawing/2014/main" id="{EC7096AB-9A44-0D05-EBD5-CE8AE9BE16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900803"/>
                  </p:ext>
                </p:extLst>
              </p:nvPr>
            </p:nvGraphicFramePr>
            <p:xfrm>
              <a:off x="-5185087" y="1289861"/>
              <a:ext cx="4361662" cy="30664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61662" cy="3066495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29787" ay="-3131233" az="-961180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949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ar character">
                <a:extLst>
                  <a:ext uri="{FF2B5EF4-FFF2-40B4-BE49-F238E27FC236}">
                    <a16:creationId xmlns:a16="http://schemas.microsoft.com/office/drawing/2014/main" id="{EC7096AB-9A44-0D05-EBD5-CE8AE9BE16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185087" y="1289861"/>
                <a:ext cx="4361662" cy="3066495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I230 car black">
                <a:extLst>
                  <a:ext uri="{FF2B5EF4-FFF2-40B4-BE49-F238E27FC236}">
                    <a16:creationId xmlns:a16="http://schemas.microsoft.com/office/drawing/2014/main" id="{6A47A348-42C3-544E-F863-DD0083BAA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7048218"/>
                  </p:ext>
                </p:extLst>
              </p:nvPr>
            </p:nvGraphicFramePr>
            <p:xfrm>
              <a:off x="3180716" y="4522819"/>
              <a:ext cx="5830567" cy="171324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830567" cy="1713248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-4988807" ay="-5226575" az="498828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852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I230 car black">
                <a:extLst>
                  <a:ext uri="{FF2B5EF4-FFF2-40B4-BE49-F238E27FC236}">
                    <a16:creationId xmlns:a16="http://schemas.microsoft.com/office/drawing/2014/main" id="{6A47A348-42C3-544E-F863-DD0083BAA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716" y="4522819"/>
                <a:ext cx="5830567" cy="1713248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33FD5512-2624-DDA5-4924-FE1AA5A204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57300" y="2986007"/>
            <a:ext cx="1565460" cy="15654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49A2C6-3F02-5C08-B1E5-7926EDF433FE}"/>
              </a:ext>
            </a:extLst>
          </p:cNvPr>
          <p:cNvSpPr txBox="1"/>
          <p:nvPr/>
        </p:nvSpPr>
        <p:spPr>
          <a:xfrm>
            <a:off x="4847472" y="246065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pic>
        <p:nvPicPr>
          <p:cNvPr id="22" name="Graphic 21" descr="Processor outline">
            <a:extLst>
              <a:ext uri="{FF2B5EF4-FFF2-40B4-BE49-F238E27FC236}">
                <a16:creationId xmlns:a16="http://schemas.microsoft.com/office/drawing/2014/main" id="{F935E714-DBF4-23E2-EBC7-8535C1D752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1685" y="2827591"/>
            <a:ext cx="1748401" cy="1748401"/>
          </a:xfrm>
          <a:prstGeom prst="rect">
            <a:avLst/>
          </a:prstGeom>
        </p:spPr>
      </p:pic>
      <p:pic>
        <p:nvPicPr>
          <p:cNvPr id="23" name="Graphic 22" descr="Cmd Terminal with solid fill">
            <a:extLst>
              <a:ext uri="{FF2B5EF4-FFF2-40B4-BE49-F238E27FC236}">
                <a16:creationId xmlns:a16="http://schemas.microsoft.com/office/drawing/2014/main" id="{A5B73F8F-C7F9-88E3-E4A8-162D8CF03C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714" y="2878207"/>
            <a:ext cx="1748401" cy="17484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2299545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F6DE5-41C8-DE96-9CF0-F74A97312C31}"/>
              </a:ext>
            </a:extLst>
          </p:cNvPr>
          <p:cNvSpPr txBox="1"/>
          <p:nvPr/>
        </p:nvSpPr>
        <p:spPr>
          <a:xfrm>
            <a:off x="7659240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41BEE-390F-6111-C9C4-38637AD4E780}"/>
              </a:ext>
            </a:extLst>
          </p:cNvPr>
          <p:cNvSpPr txBox="1"/>
          <p:nvPr/>
        </p:nvSpPr>
        <p:spPr>
          <a:xfrm>
            <a:off x="428004" y="1366751"/>
            <a:ext cx="11282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i="1" dirty="0">
                <a:solidFill>
                  <a:srgbClr val="005CB8"/>
                </a:solidFill>
                <a:latin typeface="CMR10"/>
              </a:rPr>
              <a:t>Software Defined Vehicle </a:t>
            </a:r>
            <a:r>
              <a:rPr lang="en-GB" sz="2500" b="0" i="0" u="none" strike="noStrike" baseline="0" dirty="0">
                <a:solidFill>
                  <a:srgbClr val="005CB8"/>
                </a:solidFill>
                <a:latin typeface="CMR10"/>
              </a:rPr>
              <a:t>enables software to become a fundamental element of vehicle design</a:t>
            </a:r>
            <a:endParaRPr lang="en-GB" sz="2500" b="1" dirty="0">
              <a:solidFill>
                <a:srgbClr val="005C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32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rgbClr val="005CB8"/>
                </a:solidFill>
                <a:latin typeface="CMBX12"/>
              </a:rPr>
              <a:t>BENEFITS</a:t>
            </a:r>
            <a:endParaRPr lang="en-GB" sz="3500" b="1" dirty="0">
              <a:solidFill>
                <a:srgbClr val="005CB8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I230 car black">
                <a:extLst>
                  <a:ext uri="{FF2B5EF4-FFF2-40B4-BE49-F238E27FC236}">
                    <a16:creationId xmlns:a16="http://schemas.microsoft.com/office/drawing/2014/main" id="{6A47A348-42C3-544E-F863-DD0083BAA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0497362"/>
                  </p:ext>
                </p:extLst>
              </p:nvPr>
            </p:nvGraphicFramePr>
            <p:xfrm>
              <a:off x="4259018" y="3427057"/>
              <a:ext cx="3673964" cy="27602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673964" cy="2760231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531928" ay="176880" az="2757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852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I230 car black">
                <a:extLst>
                  <a:ext uri="{FF2B5EF4-FFF2-40B4-BE49-F238E27FC236}">
                    <a16:creationId xmlns:a16="http://schemas.microsoft.com/office/drawing/2014/main" id="{6A47A348-42C3-544E-F863-DD0083BAA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9018" y="3427057"/>
                <a:ext cx="3673964" cy="2760231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B49A2C6-3F02-5C08-B1E5-7926EDF433FE}"/>
              </a:ext>
            </a:extLst>
          </p:cNvPr>
          <p:cNvSpPr txBox="1"/>
          <p:nvPr/>
        </p:nvSpPr>
        <p:spPr>
          <a:xfrm>
            <a:off x="5065904" y="1878594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1594942" y="1874641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F6DE5-41C8-DE96-9CF0-F74A97312C31}"/>
              </a:ext>
            </a:extLst>
          </p:cNvPr>
          <p:cNvSpPr txBox="1"/>
          <p:nvPr/>
        </p:nvSpPr>
        <p:spPr>
          <a:xfrm>
            <a:off x="8417286" y="1878594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4593" y="2553903"/>
            <a:ext cx="1269164" cy="1269164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36153" y="2428639"/>
            <a:ext cx="1519693" cy="1519693"/>
          </a:xfrm>
          <a:prstGeom prst="rect">
            <a:avLst/>
          </a:prstGeom>
        </p:spPr>
      </p:pic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E0A75C6E-959A-7F4A-680D-AA7A4C1F1E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02151" y="2464096"/>
            <a:ext cx="1448778" cy="14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7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rgbClr val="005CB8"/>
                </a:solidFill>
                <a:latin typeface="CMBX12"/>
              </a:rPr>
              <a:t>BENEFITS</a:t>
            </a:r>
            <a:endParaRPr lang="en-GB" sz="3500" b="1" dirty="0">
              <a:solidFill>
                <a:srgbClr val="005CB8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I230 car black">
                <a:extLst>
                  <a:ext uri="{FF2B5EF4-FFF2-40B4-BE49-F238E27FC236}">
                    <a16:creationId xmlns:a16="http://schemas.microsoft.com/office/drawing/2014/main" id="{6A47A348-42C3-544E-F863-DD0083BAA6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59018" y="3427057"/>
              <a:ext cx="3673964" cy="276023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73964" cy="2760231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531928" ay="176880" az="2757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852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I230 car black">
                <a:extLst>
                  <a:ext uri="{FF2B5EF4-FFF2-40B4-BE49-F238E27FC236}">
                    <a16:creationId xmlns:a16="http://schemas.microsoft.com/office/drawing/2014/main" id="{6A47A348-42C3-544E-F863-DD0083BAA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59018" y="3427057"/>
                <a:ext cx="3673964" cy="2760231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B49A2C6-3F02-5C08-B1E5-7926EDF433FE}"/>
              </a:ext>
            </a:extLst>
          </p:cNvPr>
          <p:cNvSpPr txBox="1"/>
          <p:nvPr/>
        </p:nvSpPr>
        <p:spPr>
          <a:xfrm>
            <a:off x="5065904" y="1878594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1594943" y="1366751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41BEE-390F-6111-C9C4-38637AD4E780}"/>
              </a:ext>
            </a:extLst>
          </p:cNvPr>
          <p:cNvSpPr txBox="1"/>
          <p:nvPr/>
        </p:nvSpPr>
        <p:spPr>
          <a:xfrm>
            <a:off x="1269164" y="2070575"/>
            <a:ext cx="28667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500" dirty="0" err="1">
                <a:solidFill>
                  <a:srgbClr val="005CB8"/>
                </a:solidFill>
              </a:rPr>
              <a:t>Vehicle</a:t>
            </a:r>
            <a:r>
              <a:rPr lang="it-IT" sz="2500" dirty="0">
                <a:solidFill>
                  <a:srgbClr val="005CB8"/>
                </a:solidFill>
              </a:rPr>
              <a:t> </a:t>
            </a:r>
            <a:r>
              <a:rPr lang="it-IT" sz="2500" dirty="0" err="1">
                <a:solidFill>
                  <a:srgbClr val="005CB8"/>
                </a:solidFill>
              </a:rPr>
              <a:t>vulnerabilities</a:t>
            </a:r>
            <a:r>
              <a:rPr lang="it-IT" sz="2500" dirty="0">
                <a:solidFill>
                  <a:srgbClr val="005CB8"/>
                </a:solidFill>
              </a:rPr>
              <a:t> can be </a:t>
            </a:r>
            <a:r>
              <a:rPr lang="it-IT" sz="2500" dirty="0" err="1">
                <a:solidFill>
                  <a:srgbClr val="005CB8"/>
                </a:solidFill>
              </a:rPr>
              <a:t>remotly</a:t>
            </a:r>
            <a:r>
              <a:rPr lang="it-IT" sz="2500" dirty="0">
                <a:solidFill>
                  <a:srgbClr val="005CB8"/>
                </a:solidFill>
              </a:rPr>
              <a:t> </a:t>
            </a:r>
            <a:r>
              <a:rPr lang="it-IT" sz="2500" dirty="0" err="1">
                <a:solidFill>
                  <a:srgbClr val="005CB8"/>
                </a:solidFill>
              </a:rPr>
              <a:t>fixed</a:t>
            </a:r>
            <a:r>
              <a:rPr lang="it-IT" sz="2500" dirty="0">
                <a:solidFill>
                  <a:srgbClr val="005CB8"/>
                </a:solidFill>
              </a:rPr>
              <a:t> with OTA updates</a:t>
            </a:r>
            <a:endParaRPr lang="en-GB" sz="2500" dirty="0">
              <a:solidFill>
                <a:srgbClr val="005CB8"/>
              </a:solidFill>
            </a:endParaRPr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1963893"/>
            <a:ext cx="1269164" cy="1269164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6153" y="2428639"/>
            <a:ext cx="1519693" cy="1519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72956-BE07-9E41-C44C-986B6EC31D0E}"/>
              </a:ext>
            </a:extLst>
          </p:cNvPr>
          <p:cNvSpPr txBox="1"/>
          <p:nvPr/>
        </p:nvSpPr>
        <p:spPr>
          <a:xfrm>
            <a:off x="8417286" y="1878594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6" name="Graphic 5" descr="Clock with solid fill">
            <a:extLst>
              <a:ext uri="{FF2B5EF4-FFF2-40B4-BE49-F238E27FC236}">
                <a16:creationId xmlns:a16="http://schemas.microsoft.com/office/drawing/2014/main" id="{36E2EC2E-E7E0-AB40-8C95-4876F920CE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02151" y="2464096"/>
            <a:ext cx="1448778" cy="14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rgbClr val="005CB8"/>
                </a:solidFill>
                <a:latin typeface="CMBX12"/>
              </a:rPr>
              <a:t>BENEFITS</a:t>
            </a:r>
            <a:endParaRPr lang="en-GB" sz="3500" b="1" dirty="0">
              <a:solidFill>
                <a:srgbClr val="005CB8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I230 car black">
                <a:extLst>
                  <a:ext uri="{FF2B5EF4-FFF2-40B4-BE49-F238E27FC236}">
                    <a16:creationId xmlns:a16="http://schemas.microsoft.com/office/drawing/2014/main" id="{6A47A348-42C3-544E-F863-DD0083BAA6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59018" y="3427057"/>
              <a:ext cx="3673964" cy="27602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673964" cy="2760231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531928" ay="176880" az="2757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852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I230 car black">
                <a:extLst>
                  <a:ext uri="{FF2B5EF4-FFF2-40B4-BE49-F238E27FC236}">
                    <a16:creationId xmlns:a16="http://schemas.microsoft.com/office/drawing/2014/main" id="{6A47A348-42C3-544E-F863-DD0083BAA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9018" y="3427057"/>
                <a:ext cx="3673964" cy="2760231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B49A2C6-3F02-5C08-B1E5-7926EDF433FE}"/>
              </a:ext>
            </a:extLst>
          </p:cNvPr>
          <p:cNvSpPr txBox="1"/>
          <p:nvPr/>
        </p:nvSpPr>
        <p:spPr>
          <a:xfrm>
            <a:off x="4903266" y="1497497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484597" y="1874641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F6DE5-41C8-DE96-9CF0-F74A97312C31}"/>
              </a:ext>
            </a:extLst>
          </p:cNvPr>
          <p:cNvSpPr txBox="1"/>
          <p:nvPr/>
        </p:nvSpPr>
        <p:spPr>
          <a:xfrm>
            <a:off x="9184735" y="1878594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248" y="2553903"/>
            <a:ext cx="1269164" cy="1269164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3947" y="2428638"/>
            <a:ext cx="1519693" cy="1519693"/>
          </a:xfrm>
          <a:prstGeom prst="rect">
            <a:avLst/>
          </a:prstGeom>
        </p:spPr>
      </p:pic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E0A75C6E-959A-7F4A-680D-AA7A4C1F1E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69600" y="2464096"/>
            <a:ext cx="1448778" cy="1448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7B2A9E-2F0C-B957-DAA0-DD0B5DF0CFC9}"/>
              </a:ext>
            </a:extLst>
          </p:cNvPr>
          <p:cNvSpPr txBox="1"/>
          <p:nvPr/>
        </p:nvSpPr>
        <p:spPr>
          <a:xfrm>
            <a:off x="5263639" y="2298156"/>
            <a:ext cx="37987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500" dirty="0">
                <a:solidFill>
                  <a:srgbClr val="005CB8"/>
                </a:solidFill>
              </a:rPr>
              <a:t>The software production </a:t>
            </a:r>
            <a:r>
              <a:rPr lang="it-IT" sz="2500" dirty="0" err="1">
                <a:solidFill>
                  <a:srgbClr val="005CB8"/>
                </a:solidFill>
              </a:rPr>
              <a:t>is</a:t>
            </a:r>
            <a:r>
              <a:rPr lang="it-IT" sz="2500" dirty="0">
                <a:solidFill>
                  <a:srgbClr val="005CB8"/>
                </a:solidFill>
              </a:rPr>
              <a:t> </a:t>
            </a:r>
            <a:r>
              <a:rPr lang="it-IT" sz="2500" dirty="0" err="1">
                <a:solidFill>
                  <a:srgbClr val="005CB8"/>
                </a:solidFill>
              </a:rPr>
              <a:t>significantly</a:t>
            </a:r>
            <a:r>
              <a:rPr lang="it-IT" sz="2500" dirty="0">
                <a:solidFill>
                  <a:srgbClr val="005CB8"/>
                </a:solidFill>
              </a:rPr>
              <a:t> </a:t>
            </a:r>
            <a:r>
              <a:rPr lang="it-IT" sz="2500" dirty="0" err="1">
                <a:solidFill>
                  <a:srgbClr val="005CB8"/>
                </a:solidFill>
              </a:rPr>
              <a:t>increased</a:t>
            </a:r>
            <a:r>
              <a:rPr lang="en-GB" sz="2500" dirty="0">
                <a:solidFill>
                  <a:srgbClr val="005CB8"/>
                </a:solidFill>
              </a:rPr>
              <a:t> thanks to the software independence</a:t>
            </a:r>
            <a:endParaRPr lang="it-IT" sz="2500" dirty="0">
              <a:solidFill>
                <a:srgbClr val="005C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0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rgbClr val="005CB8"/>
                </a:solidFill>
                <a:latin typeface="CMBX12"/>
              </a:rPr>
              <a:t>BENEFITS</a:t>
            </a:r>
            <a:endParaRPr lang="en-GB" sz="3500" b="1" dirty="0">
              <a:solidFill>
                <a:srgbClr val="005CB8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I230 car black">
                <a:extLst>
                  <a:ext uri="{FF2B5EF4-FFF2-40B4-BE49-F238E27FC236}">
                    <a16:creationId xmlns:a16="http://schemas.microsoft.com/office/drawing/2014/main" id="{6A47A348-42C3-544E-F863-DD0083BAA6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59018" y="3427057"/>
              <a:ext cx="3673964" cy="276023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673964" cy="2760231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531928" ay="176880" az="2757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852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I230 car black">
                <a:extLst>
                  <a:ext uri="{FF2B5EF4-FFF2-40B4-BE49-F238E27FC236}">
                    <a16:creationId xmlns:a16="http://schemas.microsoft.com/office/drawing/2014/main" id="{6A47A348-42C3-544E-F863-DD0083BAA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9018" y="3427057"/>
                <a:ext cx="3673964" cy="2760231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B49A2C6-3F02-5C08-B1E5-7926EDF433FE}"/>
              </a:ext>
            </a:extLst>
          </p:cNvPr>
          <p:cNvSpPr txBox="1"/>
          <p:nvPr/>
        </p:nvSpPr>
        <p:spPr>
          <a:xfrm>
            <a:off x="5065904" y="1878594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1594942" y="1874641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F6DE5-41C8-DE96-9CF0-F74A97312C31}"/>
              </a:ext>
            </a:extLst>
          </p:cNvPr>
          <p:cNvSpPr txBox="1"/>
          <p:nvPr/>
        </p:nvSpPr>
        <p:spPr>
          <a:xfrm>
            <a:off x="8967200" y="1536099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4593" y="2553903"/>
            <a:ext cx="1269164" cy="1269164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36153" y="2428639"/>
            <a:ext cx="1519693" cy="1519693"/>
          </a:xfrm>
          <a:prstGeom prst="rect">
            <a:avLst/>
          </a:prstGeom>
        </p:spPr>
      </p:pic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E0A75C6E-959A-7F4A-680D-AA7A4C1F1E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6271" y="2464096"/>
            <a:ext cx="1448778" cy="14487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43EF8B-ED74-A222-83C5-82EE690EA62F}"/>
              </a:ext>
            </a:extLst>
          </p:cNvPr>
          <p:cNvSpPr txBox="1"/>
          <p:nvPr/>
        </p:nvSpPr>
        <p:spPr>
          <a:xfrm>
            <a:off x="7911565" y="2284097"/>
            <a:ext cx="3010637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>
                <a:solidFill>
                  <a:srgbClr val="005CB8"/>
                </a:solidFill>
              </a:rPr>
              <a:t>vehicle lifecycle is increased through constant updates and the addition of new features</a:t>
            </a:r>
            <a:endParaRPr lang="it-IT" sz="2500" dirty="0">
              <a:solidFill>
                <a:srgbClr val="005C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0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188</Words>
  <Application>Microsoft Office PowerPoint</Application>
  <PresentationFormat>Widescreen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Century Schoolbook</vt:lpstr>
      <vt:lpstr>CMBX12</vt:lpstr>
      <vt:lpstr>CMR10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Sciara  Lorenzo</dc:creator>
  <cp:lastModifiedBy>Sciara  Lorenzo</cp:lastModifiedBy>
  <cp:revision>12</cp:revision>
  <dcterms:created xsi:type="dcterms:W3CDTF">2024-03-29T14:55:58Z</dcterms:created>
  <dcterms:modified xsi:type="dcterms:W3CDTF">2024-03-30T12:35:13Z</dcterms:modified>
</cp:coreProperties>
</file>